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hIuPtbtX8iVM8pgbsYnCGaiQM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19b481bc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f19b481bc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19b481bcd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19b481bcd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19b481bcd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19b481bcd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19b481bcd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19b481bcd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19b481bcd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f19b481bcd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19b481bc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19b481bc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f19b481bcd_6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f19b481bcd_6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f19b481bcd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f19b481bcd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19b481bcd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19b481bcd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19b481bc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19b481bc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f19b481bcd_6_1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f19b481bcd_6_1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f19b481bcd_6_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f19b481bcd_6_1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f19b481bcd_6_15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f19b481bcd_6_1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f19b481bcd_6_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g2f19b481bcd_6_163"/>
          <p:cNvSpPr/>
          <p:nvPr/>
        </p:nvSpPr>
        <p:spPr>
          <a:xfrm>
            <a:off x="418657" y="0"/>
            <a:ext cx="8375700" cy="1514100"/>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f19b481bcd_6_163"/>
          <p:cNvSpPr/>
          <p:nvPr/>
        </p:nvSpPr>
        <p:spPr>
          <a:xfrm>
            <a:off x="425196" y="0"/>
            <a:ext cx="8366700" cy="150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f19b481bcd_6_163"/>
          <p:cNvSpPr/>
          <p:nvPr/>
        </p:nvSpPr>
        <p:spPr>
          <a:xfrm>
            <a:off x="374126" y="590514"/>
            <a:ext cx="96000" cy="52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f19b481bcd_6_163"/>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7111"/>
              <a:buFont typeface="Avenir"/>
              <a:buNone/>
              <a:defRPr sz="711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g2f19b481bcd_6_163"/>
          <p:cNvSpPr txBox="1"/>
          <p:nvPr>
            <p:ph idx="1" type="body"/>
          </p:nvPr>
        </p:nvSpPr>
        <p:spPr>
          <a:xfrm>
            <a:off x="836676" y="1858518"/>
            <a:ext cx="3703200" cy="27705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1200"/>
              </a:spcBef>
              <a:spcAft>
                <a:spcPts val="0"/>
              </a:spcAft>
              <a:buClr>
                <a:schemeClr val="dk1"/>
              </a:buClr>
              <a:buSzPts val="1800"/>
              <a:buChar char="○"/>
              <a:defRPr/>
            </a:lvl2pPr>
            <a:lvl3pPr indent="-342900" lvl="2" marL="1371600" rtl="0" algn="l">
              <a:lnSpc>
                <a:spcPct val="110000"/>
              </a:lnSpc>
              <a:spcBef>
                <a:spcPts val="1200"/>
              </a:spcBef>
              <a:spcAft>
                <a:spcPts val="0"/>
              </a:spcAft>
              <a:buClr>
                <a:schemeClr val="dk1"/>
              </a:buClr>
              <a:buSzPts val="1800"/>
              <a:buChar char="■"/>
              <a:defRPr/>
            </a:lvl3pPr>
            <a:lvl4pPr indent="-342900" lvl="3" marL="1828800" rtl="0" algn="l">
              <a:lnSpc>
                <a:spcPct val="110000"/>
              </a:lnSpc>
              <a:spcBef>
                <a:spcPts val="1200"/>
              </a:spcBef>
              <a:spcAft>
                <a:spcPts val="0"/>
              </a:spcAft>
              <a:buClr>
                <a:schemeClr val="dk1"/>
              </a:buClr>
              <a:buSzPts val="1800"/>
              <a:buChar char="●"/>
              <a:defRPr/>
            </a:lvl4pPr>
            <a:lvl5pPr indent="-342900" lvl="4" marL="2286000" rtl="0" algn="l">
              <a:lnSpc>
                <a:spcPct val="11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6" name="Google Shape;56;g2f19b481bcd_6_163"/>
          <p:cNvSpPr txBox="1"/>
          <p:nvPr>
            <p:ph idx="2" type="body"/>
          </p:nvPr>
        </p:nvSpPr>
        <p:spPr>
          <a:xfrm>
            <a:off x="4759452" y="1858518"/>
            <a:ext cx="3703200" cy="27705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1200"/>
              </a:spcBef>
              <a:spcAft>
                <a:spcPts val="0"/>
              </a:spcAft>
              <a:buClr>
                <a:schemeClr val="dk1"/>
              </a:buClr>
              <a:buSzPts val="1800"/>
              <a:buChar char="○"/>
              <a:defRPr/>
            </a:lvl2pPr>
            <a:lvl3pPr indent="-342900" lvl="2" marL="1371600" rtl="0" algn="l">
              <a:lnSpc>
                <a:spcPct val="110000"/>
              </a:lnSpc>
              <a:spcBef>
                <a:spcPts val="1200"/>
              </a:spcBef>
              <a:spcAft>
                <a:spcPts val="0"/>
              </a:spcAft>
              <a:buClr>
                <a:schemeClr val="dk1"/>
              </a:buClr>
              <a:buSzPts val="1800"/>
              <a:buChar char="■"/>
              <a:defRPr/>
            </a:lvl3pPr>
            <a:lvl4pPr indent="-342900" lvl="3" marL="1828800" rtl="0" algn="l">
              <a:lnSpc>
                <a:spcPct val="110000"/>
              </a:lnSpc>
              <a:spcBef>
                <a:spcPts val="1200"/>
              </a:spcBef>
              <a:spcAft>
                <a:spcPts val="0"/>
              </a:spcAft>
              <a:buClr>
                <a:schemeClr val="dk1"/>
              </a:buClr>
              <a:buSzPts val="1800"/>
              <a:buChar char="●"/>
              <a:defRPr/>
            </a:lvl4pPr>
            <a:lvl5pPr indent="-342900" lvl="4" marL="2286000" rtl="0" algn="l">
              <a:lnSpc>
                <a:spcPct val="11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7" name="Google Shape;57;g2f19b481bcd_6_163"/>
          <p:cNvSpPr txBox="1"/>
          <p:nvPr>
            <p:ph idx="10" type="dt"/>
          </p:nvPr>
        </p:nvSpPr>
        <p:spPr>
          <a:xfrm>
            <a:off x="836676"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g2f19b481bcd_6_1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g2f19b481bcd_6_163"/>
          <p:cNvSpPr txBox="1"/>
          <p:nvPr>
            <p:ph idx="12" type="sldNum"/>
          </p:nvPr>
        </p:nvSpPr>
        <p:spPr>
          <a:xfrm>
            <a:off x="6405372"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f19b481bcd_6_1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f19b481bcd_6_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f19b481bcd_6_1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f19b481bcd_6_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f19b481bcd_6_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f19b481bcd_6_1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f19b481bcd_6_1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f19b481bcd_6_1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f19b481bcd_6_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f19b481bcd_6_1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f19b481bcd_6_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f19b481bcd_6_14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f19b481bcd_6_14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f19b481bcd_6_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f19b481bcd_6_14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f19b481bcd_6_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f19b481bcd_6_148"/>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f19b481bcd_6_1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f19b481bcd_6_1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f19b481bcd_6_14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g2f19b481bcd_6_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f19b481bcd_6_15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f19b481bcd_6_1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2f19b481bcd_6_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f19b481bcd_6_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g2f19b481bcd_6_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title"/>
          </p:nvPr>
        </p:nvSpPr>
        <p:spPr>
          <a:xfrm>
            <a:off x="836676" y="411480"/>
            <a:ext cx="7626096" cy="884682"/>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venir"/>
              <a:buNone/>
            </a:pPr>
            <a:r>
              <a:rPr b="1" lang="en" sz="2800"/>
              <a:t>Yearly Global Climate Temperature Changes</a:t>
            </a:r>
            <a:endParaRPr b="1"/>
          </a:p>
        </p:txBody>
      </p:sp>
      <p:pic>
        <p:nvPicPr>
          <p:cNvPr descr="A map of the world&#10;&#10;Description automatically generated" id="65" name="Google Shape;65;p1"/>
          <p:cNvPicPr preferRelativeResize="0"/>
          <p:nvPr/>
        </p:nvPicPr>
        <p:blipFill rotWithShape="1">
          <a:blip r:embed="rId3">
            <a:alphaModFix/>
          </a:blip>
          <a:srcRect b="0" l="5102" r="3003" t="0"/>
          <a:stretch/>
        </p:blipFill>
        <p:spPr>
          <a:xfrm>
            <a:off x="684675" y="1858525"/>
            <a:ext cx="3855325" cy="2770625"/>
          </a:xfrm>
          <a:prstGeom prst="rect">
            <a:avLst/>
          </a:prstGeom>
          <a:noFill/>
          <a:ln>
            <a:noFill/>
          </a:ln>
        </p:spPr>
      </p:pic>
      <p:sp>
        <p:nvSpPr>
          <p:cNvPr id="66" name="Google Shape;66;p1"/>
          <p:cNvSpPr txBox="1"/>
          <p:nvPr>
            <p:ph idx="2" type="body"/>
          </p:nvPr>
        </p:nvSpPr>
        <p:spPr>
          <a:xfrm>
            <a:off x="4694754" y="1858518"/>
            <a:ext cx="4080725" cy="277063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2600"/>
              <a:buNone/>
            </a:pPr>
            <a:r>
              <a:rPr lang="en" sz="2600"/>
              <a:t>Project Team Members:</a:t>
            </a:r>
            <a:br>
              <a:rPr lang="en" sz="2600"/>
            </a:br>
            <a:r>
              <a:rPr lang="en" sz="2600"/>
              <a:t>Project Advisor:  Dr. Toni Holden-McGee</a:t>
            </a:r>
            <a:br>
              <a:rPr b="1" lang="en" sz="2600"/>
            </a:br>
            <a:endParaRPr b="1" sz="2600"/>
          </a:p>
          <a:p>
            <a:pPr indent="-342900" lvl="0" marL="457200" rtl="0" algn="l">
              <a:lnSpc>
                <a:spcPct val="100000"/>
              </a:lnSpc>
              <a:spcBef>
                <a:spcPts val="600"/>
              </a:spcBef>
              <a:spcAft>
                <a:spcPts val="0"/>
              </a:spcAft>
              <a:buClr>
                <a:schemeClr val="dk1"/>
              </a:buClr>
              <a:buSzPts val="1800"/>
              <a:buChar char="●"/>
            </a:pPr>
            <a:r>
              <a:rPr lang="en" sz="2600"/>
              <a:t>Brandon Swanson</a:t>
            </a:r>
            <a:endParaRPr/>
          </a:p>
          <a:p>
            <a:pPr indent="-342900" lvl="0" marL="457200" rtl="0" algn="l">
              <a:lnSpc>
                <a:spcPct val="100000"/>
              </a:lnSpc>
              <a:spcBef>
                <a:spcPts val="600"/>
              </a:spcBef>
              <a:spcAft>
                <a:spcPts val="600"/>
              </a:spcAft>
              <a:buClr>
                <a:schemeClr val="dk1"/>
              </a:buClr>
              <a:buSzPts val="1800"/>
              <a:buChar char="●"/>
            </a:pPr>
            <a:r>
              <a:rPr lang="en" sz="2600"/>
              <a:t>Enxhi Merkaj</a:t>
            </a:r>
            <a:endParaRPr sz="2600"/>
          </a:p>
        </p:txBody>
      </p:sp>
      <p:sp>
        <p:nvSpPr>
          <p:cNvPr id="67" name="Google Shape;67;p1"/>
          <p:cNvSpPr txBox="1"/>
          <p:nvPr/>
        </p:nvSpPr>
        <p:spPr>
          <a:xfrm>
            <a:off x="0" y="2037030"/>
            <a:ext cx="916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f19b481bcd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venir"/>
              <a:buNone/>
            </a:pPr>
            <a:r>
              <a:rPr b="1" lang="en" sz="2300"/>
              <a:t>Graphical Data</a:t>
            </a:r>
            <a:endParaRPr b="1" sz="2300"/>
          </a:p>
          <a:p>
            <a:pPr indent="0" lvl="0" marL="0" rtl="0" algn="l">
              <a:lnSpc>
                <a:spcPct val="90000"/>
              </a:lnSpc>
              <a:spcBef>
                <a:spcPts val="0"/>
              </a:spcBef>
              <a:spcAft>
                <a:spcPts val="0"/>
              </a:spcAft>
              <a:buClr>
                <a:schemeClr val="dk1"/>
              </a:buClr>
              <a:buSzPts val="2400"/>
              <a:buFont typeface="Avenir"/>
              <a:buNone/>
            </a:pPr>
            <a:r>
              <a:t/>
            </a:r>
            <a:endParaRPr/>
          </a:p>
        </p:txBody>
      </p:sp>
      <p:pic>
        <p:nvPicPr>
          <p:cNvPr id="129" name="Google Shape;129;g2f19b481bcd_0_6"/>
          <p:cNvPicPr preferRelativeResize="0"/>
          <p:nvPr/>
        </p:nvPicPr>
        <p:blipFill rotWithShape="1">
          <a:blip r:embed="rId3">
            <a:alphaModFix/>
          </a:blip>
          <a:srcRect b="0" l="0" r="0" t="0"/>
          <a:stretch/>
        </p:blipFill>
        <p:spPr>
          <a:xfrm>
            <a:off x="0" y="1119125"/>
            <a:ext cx="6192123" cy="3259325"/>
          </a:xfrm>
          <a:prstGeom prst="rect">
            <a:avLst/>
          </a:prstGeom>
          <a:noFill/>
          <a:ln>
            <a:noFill/>
          </a:ln>
        </p:spPr>
      </p:pic>
      <p:sp>
        <p:nvSpPr>
          <p:cNvPr id="130" name="Google Shape;130;g2f19b481bcd_0_6"/>
          <p:cNvSpPr txBox="1"/>
          <p:nvPr/>
        </p:nvSpPr>
        <p:spPr>
          <a:xfrm>
            <a:off x="3143250" y="4668627"/>
            <a:ext cx="2857500" cy="3174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lnSpc>
                <a:spcPct val="100000"/>
              </a:lnSpc>
              <a:spcBef>
                <a:spcPts val="0"/>
              </a:spcBef>
              <a:spcAft>
                <a:spcPts val="0"/>
              </a:spcAft>
              <a:buNone/>
            </a:pPr>
            <a:r>
              <a:rPr lang="en">
                <a:solidFill>
                  <a:schemeClr val="lt2"/>
                </a:solidFill>
              </a:rPr>
              <a:t>Map Produced Using Cartopy and Jupyter notebook with a dataset derived from the FAOSTAT dataset</a:t>
            </a:r>
            <a:endParaRPr>
              <a:solidFill>
                <a:schemeClr val="lt2"/>
              </a:solidFill>
            </a:endParaRPr>
          </a:p>
        </p:txBody>
      </p:sp>
      <p:pic>
        <p:nvPicPr>
          <p:cNvPr id="131" name="Google Shape;131;g2f19b481bcd_0_6"/>
          <p:cNvPicPr preferRelativeResize="0"/>
          <p:nvPr/>
        </p:nvPicPr>
        <p:blipFill>
          <a:blip r:embed="rId4">
            <a:alphaModFix/>
          </a:blip>
          <a:stretch>
            <a:fillRect/>
          </a:stretch>
        </p:blipFill>
        <p:spPr>
          <a:xfrm>
            <a:off x="6153150" y="1360963"/>
            <a:ext cx="2990850" cy="29139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8"/>
          <p:cNvSpPr txBox="1"/>
          <p:nvPr>
            <p:ph type="title"/>
          </p:nvPr>
        </p:nvSpPr>
        <p:spPr>
          <a:xfrm>
            <a:off x="1034401" y="343225"/>
            <a:ext cx="75651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92307"/>
              <a:buFont typeface="Avenir"/>
              <a:buNone/>
            </a:pPr>
            <a:r>
              <a:rPr b="1" lang="en" sz="2600"/>
              <a:t>Top 10 Areas With The Highest Temperature Change</a:t>
            </a:r>
            <a:endParaRPr b="1" sz="2600"/>
          </a:p>
          <a:p>
            <a:pPr indent="0" lvl="0" marL="0" rtl="0" algn="ctr">
              <a:lnSpc>
                <a:spcPct val="90000"/>
              </a:lnSpc>
              <a:spcBef>
                <a:spcPts val="0"/>
              </a:spcBef>
              <a:spcAft>
                <a:spcPts val="0"/>
              </a:spcAft>
              <a:buClr>
                <a:schemeClr val="dk1"/>
              </a:buClr>
              <a:buSzPct val="120000"/>
              <a:buFont typeface="Avenir"/>
              <a:buNone/>
            </a:pPr>
            <a:r>
              <a:t/>
            </a:r>
            <a:endParaRPr sz="2000">
              <a:latin typeface="Times New Roman"/>
              <a:ea typeface="Times New Roman"/>
              <a:cs typeface="Times New Roman"/>
              <a:sym typeface="Times New Roman"/>
            </a:endParaRPr>
          </a:p>
        </p:txBody>
      </p:sp>
      <p:pic>
        <p:nvPicPr>
          <p:cNvPr id="137" name="Google Shape;137;p8"/>
          <p:cNvPicPr preferRelativeResize="0"/>
          <p:nvPr/>
        </p:nvPicPr>
        <p:blipFill>
          <a:blip r:embed="rId3">
            <a:alphaModFix/>
          </a:blip>
          <a:stretch>
            <a:fillRect/>
          </a:stretch>
        </p:blipFill>
        <p:spPr>
          <a:xfrm>
            <a:off x="680250" y="1257325"/>
            <a:ext cx="7919240" cy="3581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857800" y="393750"/>
            <a:ext cx="8004300" cy="914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venir"/>
              <a:buNone/>
            </a:pPr>
            <a:r>
              <a:rPr b="1" lang="en" sz="2500"/>
              <a:t>Top 10 Areas With The Lowest Temperature Change</a:t>
            </a:r>
            <a:endParaRPr sz="2000"/>
          </a:p>
        </p:txBody>
      </p:sp>
      <p:pic>
        <p:nvPicPr>
          <p:cNvPr id="143" name="Google Shape;143;p9"/>
          <p:cNvPicPr preferRelativeResize="0"/>
          <p:nvPr/>
        </p:nvPicPr>
        <p:blipFill>
          <a:blip r:embed="rId3">
            <a:alphaModFix/>
          </a:blip>
          <a:stretch>
            <a:fillRect/>
          </a:stretch>
        </p:blipFill>
        <p:spPr>
          <a:xfrm>
            <a:off x="770675" y="1307850"/>
            <a:ext cx="7931481" cy="3530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title"/>
          </p:nvPr>
        </p:nvSpPr>
        <p:spPr>
          <a:xfrm>
            <a:off x="1052550" y="3070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85714"/>
              <a:buFont typeface="Avenir"/>
              <a:buNone/>
            </a:pPr>
            <a:r>
              <a:rPr b="1" lang="en"/>
              <a:t>Average Year Temperature Change per Year 2000-2023</a:t>
            </a:r>
            <a:endParaRPr/>
          </a:p>
        </p:txBody>
      </p:sp>
      <p:pic>
        <p:nvPicPr>
          <p:cNvPr descr="A graph with red lines and numbers&#10;&#10;Description automatically generated" id="149" name="Google Shape;149;p6"/>
          <p:cNvPicPr preferRelativeResize="0"/>
          <p:nvPr/>
        </p:nvPicPr>
        <p:blipFill rotWithShape="1">
          <a:blip r:embed="rId3">
            <a:alphaModFix/>
          </a:blip>
          <a:srcRect b="0" l="0" r="0" t="0"/>
          <a:stretch/>
        </p:blipFill>
        <p:spPr>
          <a:xfrm>
            <a:off x="1600200" y="1082974"/>
            <a:ext cx="5943600" cy="358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f19b481bcd_4_4"/>
          <p:cNvSpPr txBox="1"/>
          <p:nvPr>
            <p:ph type="title"/>
          </p:nvPr>
        </p:nvSpPr>
        <p:spPr>
          <a:xfrm>
            <a:off x="1217800" y="171925"/>
            <a:ext cx="7514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Average temperature change for the 10 top Areas in two decades:</a:t>
            </a:r>
            <a:endParaRPr b="1"/>
          </a:p>
        </p:txBody>
      </p:sp>
      <p:pic>
        <p:nvPicPr>
          <p:cNvPr id="155" name="Google Shape;155;g2f19b481bcd_4_4"/>
          <p:cNvPicPr preferRelativeResize="0"/>
          <p:nvPr/>
        </p:nvPicPr>
        <p:blipFill>
          <a:blip r:embed="rId3">
            <a:alphaModFix/>
          </a:blip>
          <a:stretch>
            <a:fillRect/>
          </a:stretch>
        </p:blipFill>
        <p:spPr>
          <a:xfrm>
            <a:off x="649350" y="1307850"/>
            <a:ext cx="8082556" cy="353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2f19b481bcd_4_10"/>
          <p:cNvPicPr preferRelativeResize="0"/>
          <p:nvPr/>
        </p:nvPicPr>
        <p:blipFill>
          <a:blip r:embed="rId3">
            <a:alphaModFix/>
          </a:blip>
          <a:stretch>
            <a:fillRect/>
          </a:stretch>
        </p:blipFill>
        <p:spPr>
          <a:xfrm>
            <a:off x="4572000" y="1865150"/>
            <a:ext cx="4452827" cy="2278925"/>
          </a:xfrm>
          <a:prstGeom prst="rect">
            <a:avLst/>
          </a:prstGeom>
          <a:noFill/>
          <a:ln>
            <a:noFill/>
          </a:ln>
        </p:spPr>
      </p:pic>
      <p:sp>
        <p:nvSpPr>
          <p:cNvPr id="161" name="Google Shape;161;g2f19b481bcd_4_10"/>
          <p:cNvSpPr txBox="1"/>
          <p:nvPr/>
        </p:nvSpPr>
        <p:spPr>
          <a:xfrm>
            <a:off x="1635350" y="290250"/>
            <a:ext cx="6695100" cy="9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Avenir"/>
                <a:ea typeface="Avenir"/>
                <a:cs typeface="Avenir"/>
                <a:sym typeface="Avenir"/>
              </a:rPr>
              <a:t>Temperature Change throughout the years ( </a:t>
            </a:r>
            <a:r>
              <a:rPr b="1" lang="en" sz="2800">
                <a:solidFill>
                  <a:schemeClr val="dk1"/>
                </a:solidFill>
                <a:latin typeface="Avenir"/>
                <a:ea typeface="Avenir"/>
                <a:cs typeface="Avenir"/>
                <a:sym typeface="Avenir"/>
              </a:rPr>
              <a:t>Russian</a:t>
            </a:r>
            <a:r>
              <a:rPr b="1" lang="en" sz="2800">
                <a:solidFill>
                  <a:schemeClr val="dk1"/>
                </a:solidFill>
                <a:latin typeface="Avenir"/>
                <a:ea typeface="Avenir"/>
                <a:cs typeface="Avenir"/>
                <a:sym typeface="Avenir"/>
              </a:rPr>
              <a:t> Federation and Estonia)</a:t>
            </a:r>
            <a:endParaRPr b="1" sz="2800">
              <a:solidFill>
                <a:schemeClr val="dk1"/>
              </a:solidFill>
              <a:latin typeface="Avenir"/>
              <a:ea typeface="Avenir"/>
              <a:cs typeface="Avenir"/>
              <a:sym typeface="Avenir"/>
            </a:endParaRPr>
          </a:p>
        </p:txBody>
      </p:sp>
      <p:pic>
        <p:nvPicPr>
          <p:cNvPr id="162" name="Google Shape;162;g2f19b481bcd_4_10"/>
          <p:cNvPicPr preferRelativeResize="0"/>
          <p:nvPr/>
        </p:nvPicPr>
        <p:blipFill>
          <a:blip r:embed="rId4">
            <a:alphaModFix/>
          </a:blip>
          <a:stretch>
            <a:fillRect/>
          </a:stretch>
        </p:blipFill>
        <p:spPr>
          <a:xfrm>
            <a:off x="178475" y="1865150"/>
            <a:ext cx="4288250" cy="2278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f19b481bcd_4_20"/>
          <p:cNvSpPr txBox="1"/>
          <p:nvPr/>
        </p:nvSpPr>
        <p:spPr>
          <a:xfrm>
            <a:off x="3079525" y="340625"/>
            <a:ext cx="31266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Avenir"/>
                <a:ea typeface="Avenir"/>
                <a:cs typeface="Avenir"/>
                <a:sym typeface="Avenir"/>
              </a:rPr>
              <a:t>Belarus and Latvia</a:t>
            </a:r>
            <a:endParaRPr b="1" sz="2800">
              <a:solidFill>
                <a:schemeClr val="dk1"/>
              </a:solidFill>
              <a:latin typeface="Avenir"/>
              <a:ea typeface="Avenir"/>
              <a:cs typeface="Avenir"/>
              <a:sym typeface="Avenir"/>
            </a:endParaRPr>
          </a:p>
        </p:txBody>
      </p:sp>
      <p:pic>
        <p:nvPicPr>
          <p:cNvPr id="168" name="Google Shape;168;g2f19b481bcd_4_20"/>
          <p:cNvPicPr preferRelativeResize="0"/>
          <p:nvPr/>
        </p:nvPicPr>
        <p:blipFill>
          <a:blip r:embed="rId3">
            <a:alphaModFix/>
          </a:blip>
          <a:stretch>
            <a:fillRect/>
          </a:stretch>
        </p:blipFill>
        <p:spPr>
          <a:xfrm>
            <a:off x="138775" y="1641725"/>
            <a:ext cx="4260852" cy="2244576"/>
          </a:xfrm>
          <a:prstGeom prst="rect">
            <a:avLst/>
          </a:prstGeom>
          <a:noFill/>
          <a:ln>
            <a:noFill/>
          </a:ln>
        </p:spPr>
      </p:pic>
      <p:pic>
        <p:nvPicPr>
          <p:cNvPr id="169" name="Google Shape;169;g2f19b481bcd_4_20"/>
          <p:cNvPicPr preferRelativeResize="0"/>
          <p:nvPr/>
        </p:nvPicPr>
        <p:blipFill>
          <a:blip r:embed="rId4">
            <a:alphaModFix/>
          </a:blip>
          <a:stretch>
            <a:fillRect/>
          </a:stretch>
        </p:blipFill>
        <p:spPr>
          <a:xfrm>
            <a:off x="4483600" y="1641725"/>
            <a:ext cx="4439576" cy="2244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f19b481bcd_4_30"/>
          <p:cNvSpPr txBox="1"/>
          <p:nvPr/>
        </p:nvSpPr>
        <p:spPr>
          <a:xfrm>
            <a:off x="2888550" y="317500"/>
            <a:ext cx="33669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Avenir"/>
                <a:ea typeface="Avenir"/>
                <a:cs typeface="Avenir"/>
                <a:sym typeface="Avenir"/>
              </a:rPr>
              <a:t>Finland and Austria</a:t>
            </a:r>
            <a:endParaRPr b="1" sz="2800">
              <a:solidFill>
                <a:schemeClr val="dk1"/>
              </a:solidFill>
              <a:latin typeface="Avenir"/>
              <a:ea typeface="Avenir"/>
              <a:cs typeface="Avenir"/>
              <a:sym typeface="Avenir"/>
            </a:endParaRPr>
          </a:p>
        </p:txBody>
      </p:sp>
      <p:pic>
        <p:nvPicPr>
          <p:cNvPr id="175" name="Google Shape;175;g2f19b481bcd_4_30"/>
          <p:cNvPicPr preferRelativeResize="0"/>
          <p:nvPr/>
        </p:nvPicPr>
        <p:blipFill>
          <a:blip r:embed="rId3">
            <a:alphaModFix/>
          </a:blip>
          <a:stretch>
            <a:fillRect/>
          </a:stretch>
        </p:blipFill>
        <p:spPr>
          <a:xfrm>
            <a:off x="241000" y="1653955"/>
            <a:ext cx="4071099" cy="2258925"/>
          </a:xfrm>
          <a:prstGeom prst="rect">
            <a:avLst/>
          </a:prstGeom>
          <a:noFill/>
          <a:ln>
            <a:noFill/>
          </a:ln>
        </p:spPr>
      </p:pic>
      <p:pic>
        <p:nvPicPr>
          <p:cNvPr id="176" name="Google Shape;176;g2f19b481bcd_4_30"/>
          <p:cNvPicPr preferRelativeResize="0"/>
          <p:nvPr/>
        </p:nvPicPr>
        <p:blipFill>
          <a:blip r:embed="rId4">
            <a:alphaModFix/>
          </a:blip>
          <a:stretch>
            <a:fillRect/>
          </a:stretch>
        </p:blipFill>
        <p:spPr>
          <a:xfrm>
            <a:off x="4431275" y="1653950"/>
            <a:ext cx="4527100" cy="2258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f19b481bcd_4_38"/>
          <p:cNvSpPr txBox="1"/>
          <p:nvPr/>
        </p:nvSpPr>
        <p:spPr>
          <a:xfrm>
            <a:off x="2556300" y="361800"/>
            <a:ext cx="4031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Avenir"/>
                <a:ea typeface="Avenir"/>
                <a:cs typeface="Avenir"/>
                <a:sym typeface="Avenir"/>
              </a:rPr>
              <a:t>Lithuania and Slovenia</a:t>
            </a:r>
            <a:endParaRPr b="1" sz="2800">
              <a:solidFill>
                <a:schemeClr val="dk1"/>
              </a:solidFill>
              <a:latin typeface="Avenir"/>
              <a:ea typeface="Avenir"/>
              <a:cs typeface="Avenir"/>
              <a:sym typeface="Avenir"/>
            </a:endParaRPr>
          </a:p>
        </p:txBody>
      </p:sp>
      <p:pic>
        <p:nvPicPr>
          <p:cNvPr id="182" name="Google Shape;182;g2f19b481bcd_4_38"/>
          <p:cNvPicPr preferRelativeResize="0"/>
          <p:nvPr/>
        </p:nvPicPr>
        <p:blipFill>
          <a:blip r:embed="rId3">
            <a:alphaModFix/>
          </a:blip>
          <a:stretch>
            <a:fillRect/>
          </a:stretch>
        </p:blipFill>
        <p:spPr>
          <a:xfrm>
            <a:off x="121775" y="1490325"/>
            <a:ext cx="4334302" cy="2409649"/>
          </a:xfrm>
          <a:prstGeom prst="rect">
            <a:avLst/>
          </a:prstGeom>
          <a:noFill/>
          <a:ln>
            <a:noFill/>
          </a:ln>
        </p:spPr>
      </p:pic>
      <p:pic>
        <p:nvPicPr>
          <p:cNvPr id="183" name="Google Shape;183;g2f19b481bcd_4_38"/>
          <p:cNvPicPr preferRelativeResize="0"/>
          <p:nvPr/>
        </p:nvPicPr>
        <p:blipFill>
          <a:blip r:embed="rId4">
            <a:alphaModFix/>
          </a:blip>
          <a:stretch>
            <a:fillRect/>
          </a:stretch>
        </p:blipFill>
        <p:spPr>
          <a:xfrm>
            <a:off x="4572000" y="1490325"/>
            <a:ext cx="4465877" cy="2409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f19b481bcd_6_173"/>
          <p:cNvSpPr txBox="1"/>
          <p:nvPr/>
        </p:nvSpPr>
        <p:spPr>
          <a:xfrm>
            <a:off x="1948050" y="527000"/>
            <a:ext cx="52479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Avenir"/>
                <a:ea typeface="Avenir"/>
                <a:cs typeface="Avenir"/>
                <a:sym typeface="Avenir"/>
              </a:rPr>
              <a:t>Russian Federation and Bahrain</a:t>
            </a:r>
            <a:endParaRPr b="1" sz="2800">
              <a:solidFill>
                <a:schemeClr val="dk1"/>
              </a:solidFill>
              <a:latin typeface="Avenir"/>
              <a:ea typeface="Avenir"/>
              <a:cs typeface="Avenir"/>
              <a:sym typeface="Avenir"/>
            </a:endParaRPr>
          </a:p>
        </p:txBody>
      </p:sp>
      <p:pic>
        <p:nvPicPr>
          <p:cNvPr id="189" name="Google Shape;189;g2f19b481bcd_6_173"/>
          <p:cNvPicPr preferRelativeResize="0"/>
          <p:nvPr/>
        </p:nvPicPr>
        <p:blipFill>
          <a:blip r:embed="rId3">
            <a:alphaModFix/>
          </a:blip>
          <a:stretch>
            <a:fillRect/>
          </a:stretch>
        </p:blipFill>
        <p:spPr>
          <a:xfrm>
            <a:off x="4572000" y="1792050"/>
            <a:ext cx="4411576" cy="2278925"/>
          </a:xfrm>
          <a:prstGeom prst="rect">
            <a:avLst/>
          </a:prstGeom>
          <a:noFill/>
          <a:ln>
            <a:noFill/>
          </a:ln>
        </p:spPr>
      </p:pic>
      <p:pic>
        <p:nvPicPr>
          <p:cNvPr id="190" name="Google Shape;190;g2f19b481bcd_6_173"/>
          <p:cNvPicPr preferRelativeResize="0"/>
          <p:nvPr/>
        </p:nvPicPr>
        <p:blipFill>
          <a:blip r:embed="rId4">
            <a:alphaModFix/>
          </a:blip>
          <a:stretch>
            <a:fillRect/>
          </a:stretch>
        </p:blipFill>
        <p:spPr>
          <a:xfrm>
            <a:off x="82625" y="1792050"/>
            <a:ext cx="4323925" cy="227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f19b481bcd_8_8"/>
          <p:cNvSpPr txBox="1"/>
          <p:nvPr>
            <p:ph type="title"/>
          </p:nvPr>
        </p:nvSpPr>
        <p:spPr>
          <a:xfrm>
            <a:off x="836676" y="411480"/>
            <a:ext cx="7626000" cy="884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Introduction</a:t>
            </a:r>
            <a:endParaRPr/>
          </a:p>
        </p:txBody>
      </p:sp>
      <p:sp>
        <p:nvSpPr>
          <p:cNvPr id="73" name="Google Shape;73;g2f19b481bcd_8_8"/>
          <p:cNvSpPr txBox="1"/>
          <p:nvPr>
            <p:ph idx="1" type="body"/>
          </p:nvPr>
        </p:nvSpPr>
        <p:spPr>
          <a:xfrm>
            <a:off x="582825" y="1858525"/>
            <a:ext cx="7808700" cy="2770500"/>
          </a:xfrm>
          <a:prstGeom prst="rect">
            <a:avLst/>
          </a:prstGeom>
        </p:spPr>
        <p:txBody>
          <a:bodyPr anchorCtr="0" anchor="t" bIns="45700" lIns="91425" spcFirstLastPara="1" rIns="91425" wrap="square" tIns="45700">
            <a:normAutofit/>
          </a:bodyPr>
          <a:lstStyle/>
          <a:p>
            <a:pPr indent="0" lvl="0" marL="0" rtl="0" algn="l">
              <a:spcBef>
                <a:spcPts val="1000"/>
              </a:spcBef>
              <a:spcAft>
                <a:spcPts val="1200"/>
              </a:spcAft>
              <a:buNone/>
            </a:pPr>
            <a:r>
              <a:rPr lang="en" sz="1600">
                <a:highlight>
                  <a:schemeClr val="lt1"/>
                </a:highlight>
              </a:rPr>
              <a:t>Globally we have seen temperature increases in most parts of the world, Alaska, northern and western hemispheres. While some parts of the world are heating up annually on a modular scale this data research provides data findings, and graphical results of global temperature changes over the past 20 years in the hottest and coldest parts of the world.</a:t>
            </a:r>
            <a:endParaRPr sz="2200">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txBox="1"/>
          <p:nvPr>
            <p:ph type="title"/>
          </p:nvPr>
        </p:nvSpPr>
        <p:spPr>
          <a:xfrm>
            <a:off x="400150" y="342775"/>
            <a:ext cx="7038900" cy="666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400"/>
              <a:buFont typeface="Avenir"/>
              <a:buNone/>
            </a:pPr>
            <a:r>
              <a:rPr b="1" lang="en"/>
              <a:t>Interesting Findings</a:t>
            </a:r>
            <a:endParaRPr b="1"/>
          </a:p>
        </p:txBody>
      </p:sp>
      <p:sp>
        <p:nvSpPr>
          <p:cNvPr id="196" name="Google Shape;196;p10"/>
          <p:cNvSpPr txBox="1"/>
          <p:nvPr>
            <p:ph idx="1" type="body"/>
          </p:nvPr>
        </p:nvSpPr>
        <p:spPr>
          <a:xfrm>
            <a:off x="553075" y="1198300"/>
            <a:ext cx="7783200" cy="3280500"/>
          </a:xfrm>
          <a:prstGeom prst="rect">
            <a:avLst/>
          </a:prstGeom>
          <a:noFill/>
          <a:ln>
            <a:noFill/>
          </a:ln>
        </p:spPr>
        <p:txBody>
          <a:bodyPr anchorCtr="0" anchor="t" bIns="91425" lIns="91425" spcFirstLastPara="1" rIns="91425" wrap="square" tIns="91425">
            <a:normAutofit/>
          </a:bodyPr>
          <a:lstStyle/>
          <a:p>
            <a:pPr indent="-342900" lvl="0" marL="457200" rtl="0" algn="l">
              <a:lnSpc>
                <a:spcPct val="110000"/>
              </a:lnSpc>
              <a:spcBef>
                <a:spcPts val="0"/>
              </a:spcBef>
              <a:spcAft>
                <a:spcPts val="0"/>
              </a:spcAft>
              <a:buSzPts val="1800"/>
              <a:buChar char="●"/>
            </a:pPr>
            <a:r>
              <a:rPr lang="en"/>
              <a:t>Highest temperature change </a:t>
            </a:r>
            <a:r>
              <a:rPr lang="en"/>
              <a:t>occurred</a:t>
            </a:r>
            <a:r>
              <a:rPr lang="en"/>
              <a:t> in the far Northern Hemisphere (Svalbard and Jan Mayen Islands) known as the polar amplification.</a:t>
            </a:r>
            <a:endParaRPr/>
          </a:p>
          <a:p>
            <a:pPr indent="-342900" lvl="0" marL="457200" rtl="0" algn="l">
              <a:lnSpc>
                <a:spcPct val="110000"/>
              </a:lnSpc>
              <a:spcBef>
                <a:spcPts val="0"/>
              </a:spcBef>
              <a:spcAft>
                <a:spcPts val="0"/>
              </a:spcAft>
              <a:buSzPts val="1800"/>
              <a:buChar char="●"/>
            </a:pPr>
            <a:r>
              <a:rPr lang="en"/>
              <a:t>Lowest temperature change occurred in the least populated areas.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400"/>
              <a:buFont typeface="Avenir"/>
              <a:buNone/>
            </a:pPr>
            <a:r>
              <a:rPr b="1" lang="en"/>
              <a:t>Challenges</a:t>
            </a:r>
            <a:endParaRPr/>
          </a:p>
        </p:txBody>
      </p:sp>
      <p:sp>
        <p:nvSpPr>
          <p:cNvPr id="202" name="Google Shape;202;p11"/>
          <p:cNvSpPr txBox="1"/>
          <p:nvPr>
            <p:ph idx="1" type="body"/>
          </p:nvPr>
        </p:nvSpPr>
        <p:spPr>
          <a:xfrm>
            <a:off x="1297500" y="1160425"/>
            <a:ext cx="7038900" cy="2911200"/>
          </a:xfrm>
          <a:prstGeom prst="rect">
            <a:avLst/>
          </a:prstGeom>
          <a:noFill/>
          <a:ln>
            <a:noFill/>
          </a:ln>
        </p:spPr>
        <p:txBody>
          <a:bodyPr anchorCtr="0" anchor="t" bIns="91425" lIns="91425" spcFirstLastPara="1" rIns="91425" wrap="square" tIns="91425">
            <a:normAutofit/>
          </a:bodyPr>
          <a:lstStyle/>
          <a:p>
            <a:pPr indent="-342900" lvl="0" marL="457200" rtl="0" algn="l">
              <a:lnSpc>
                <a:spcPct val="110000"/>
              </a:lnSpc>
              <a:spcBef>
                <a:spcPts val="0"/>
              </a:spcBef>
              <a:spcAft>
                <a:spcPts val="0"/>
              </a:spcAft>
              <a:buSzPts val="1800"/>
              <a:buChar char="●"/>
            </a:pPr>
            <a:r>
              <a:rPr lang="en"/>
              <a:t>Finding an appropriate dataset</a:t>
            </a:r>
            <a:endParaRPr/>
          </a:p>
          <a:p>
            <a:pPr indent="-342900" lvl="0" marL="457200" rtl="0" algn="l">
              <a:lnSpc>
                <a:spcPct val="110000"/>
              </a:lnSpc>
              <a:spcBef>
                <a:spcPts val="0"/>
              </a:spcBef>
              <a:spcAft>
                <a:spcPts val="0"/>
              </a:spcAft>
              <a:buSzPts val="1800"/>
              <a:buChar char="●"/>
            </a:pPr>
            <a:r>
              <a:rPr lang="en"/>
              <a:t>Producing the charts</a:t>
            </a:r>
            <a:endParaRPr/>
          </a:p>
          <a:p>
            <a:pPr indent="-342900" lvl="0" marL="457200" rtl="0" algn="l">
              <a:lnSpc>
                <a:spcPct val="110000"/>
              </a:lnSpc>
              <a:spcBef>
                <a:spcPts val="0"/>
              </a:spcBef>
              <a:spcAft>
                <a:spcPts val="0"/>
              </a:spcAft>
              <a:buSzPts val="1800"/>
              <a:buChar char="●"/>
            </a:pPr>
            <a:r>
              <a:rPr lang="en"/>
              <a:t>Producing the Cartopy map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962400" y="576750"/>
            <a:ext cx="7219200" cy="37518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2400"/>
              <a:buFont typeface="Avenir"/>
              <a:buNone/>
            </a:pPr>
            <a:r>
              <a:rPr b="1" lang="en" sz="4000"/>
              <a:t>Thank You!</a:t>
            </a:r>
            <a:endParaRPr b="1"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f19b481bcd_8_15"/>
          <p:cNvSpPr txBox="1"/>
          <p:nvPr>
            <p:ph type="title"/>
          </p:nvPr>
        </p:nvSpPr>
        <p:spPr>
          <a:xfrm>
            <a:off x="836676" y="411480"/>
            <a:ext cx="7626000" cy="884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Hypothesis</a:t>
            </a:r>
            <a:endParaRPr/>
          </a:p>
        </p:txBody>
      </p:sp>
      <p:sp>
        <p:nvSpPr>
          <p:cNvPr id="79" name="Google Shape;79;g2f19b481bcd_8_15"/>
          <p:cNvSpPr txBox="1"/>
          <p:nvPr>
            <p:ph idx="1" type="body"/>
          </p:nvPr>
        </p:nvSpPr>
        <p:spPr>
          <a:xfrm>
            <a:off x="836674" y="1858525"/>
            <a:ext cx="7626000" cy="2770500"/>
          </a:xfrm>
          <a:prstGeom prst="rect">
            <a:avLst/>
          </a:prstGeom>
        </p:spPr>
        <p:txBody>
          <a:bodyPr anchorCtr="0" anchor="t" bIns="45700" lIns="91425" spcFirstLastPara="1" rIns="91425" wrap="square" tIns="45700">
            <a:normAutofit/>
          </a:bodyPr>
          <a:lstStyle/>
          <a:p>
            <a:pPr indent="0" lvl="0" marL="0" rtl="0" algn="l">
              <a:spcBef>
                <a:spcPts val="1000"/>
              </a:spcBef>
              <a:spcAft>
                <a:spcPts val="1200"/>
              </a:spcAft>
              <a:buNone/>
            </a:pPr>
            <a:r>
              <a:rPr lang="en" sz="1900"/>
              <a:t>Examining weather datasets and identifying the 10 hottest and coldest places globally and to answer the question, are these global places getting hotter, colder and to what temperature differences over the past 20 years? Additional questions were answered during the studying of various data sets during the research period</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f19b481bcd_6_0"/>
          <p:cNvSpPr txBox="1"/>
          <p:nvPr>
            <p:ph type="title"/>
          </p:nvPr>
        </p:nvSpPr>
        <p:spPr>
          <a:xfrm>
            <a:off x="3010500" y="354600"/>
            <a:ext cx="3612900" cy="56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t>Research Questions</a:t>
            </a:r>
            <a:endParaRPr b="1" sz="3000"/>
          </a:p>
        </p:txBody>
      </p:sp>
      <p:sp>
        <p:nvSpPr>
          <p:cNvPr id="85" name="Google Shape;85;g2f19b481bcd_6_0"/>
          <p:cNvSpPr txBox="1"/>
          <p:nvPr>
            <p:ph idx="1" type="body"/>
          </p:nvPr>
        </p:nvSpPr>
        <p:spPr>
          <a:xfrm>
            <a:off x="382750" y="1541450"/>
            <a:ext cx="8572500" cy="2911200"/>
          </a:xfrm>
          <a:prstGeom prst="rect">
            <a:avLst/>
          </a:prstGeom>
        </p:spPr>
        <p:txBody>
          <a:bodyPr anchorCtr="0" anchor="t" bIns="91425" lIns="91425" spcFirstLastPara="1" rIns="91425" wrap="square" tIns="91425">
            <a:noAutofit/>
          </a:bodyPr>
          <a:lstStyle/>
          <a:p>
            <a:pPr indent="-381000" lvl="0" marL="457200" rtl="0" algn="l">
              <a:lnSpc>
                <a:spcPct val="95000"/>
              </a:lnSpc>
              <a:spcBef>
                <a:spcPts val="1200"/>
              </a:spcBef>
              <a:spcAft>
                <a:spcPts val="0"/>
              </a:spcAft>
              <a:buSzPts val="2400"/>
              <a:buFont typeface="Avenir"/>
              <a:buAutoNum type="arabicPeriod"/>
            </a:pPr>
            <a:r>
              <a:rPr baseline="30000" lang="en" sz="2400"/>
              <a:t>Which countries have seen the highest and lowest changes in temperature between 2000-2023?</a:t>
            </a:r>
            <a:endParaRPr baseline="30000" sz="2400"/>
          </a:p>
          <a:p>
            <a:pPr indent="-381000" lvl="0" marL="457200" rtl="0" algn="l">
              <a:lnSpc>
                <a:spcPct val="95000"/>
              </a:lnSpc>
              <a:spcBef>
                <a:spcPts val="0"/>
              </a:spcBef>
              <a:spcAft>
                <a:spcPts val="0"/>
              </a:spcAft>
              <a:buSzPts val="2400"/>
              <a:buFont typeface="Avenir"/>
              <a:buAutoNum type="arabicPeriod"/>
            </a:pPr>
            <a:r>
              <a:rPr baseline="30000" lang="en" sz="2400"/>
              <a:t>What might be contributing to these extremes?</a:t>
            </a:r>
            <a:endParaRPr baseline="30000" sz="2400"/>
          </a:p>
          <a:p>
            <a:pPr indent="-381000" lvl="0" marL="457200" rtl="0" algn="l">
              <a:lnSpc>
                <a:spcPct val="95000"/>
              </a:lnSpc>
              <a:spcBef>
                <a:spcPts val="0"/>
              </a:spcBef>
              <a:spcAft>
                <a:spcPts val="0"/>
              </a:spcAft>
              <a:buSzPts val="2400"/>
              <a:buFont typeface="Avenir"/>
              <a:buAutoNum type="arabicPeriod"/>
            </a:pPr>
            <a:r>
              <a:rPr baseline="30000" lang="en" sz="2400"/>
              <a:t>Are these countries getting warmer or colder?</a:t>
            </a:r>
            <a:endParaRPr baseline="30000" sz="2400"/>
          </a:p>
          <a:p>
            <a:pPr indent="-381000" lvl="0" marL="457200" rtl="0" algn="l">
              <a:lnSpc>
                <a:spcPct val="95000"/>
              </a:lnSpc>
              <a:spcBef>
                <a:spcPts val="0"/>
              </a:spcBef>
              <a:spcAft>
                <a:spcPts val="0"/>
              </a:spcAft>
              <a:buSzPts val="2400"/>
              <a:buFont typeface="Avenir"/>
              <a:buAutoNum type="arabicPeriod"/>
            </a:pPr>
            <a:r>
              <a:rPr baseline="30000" lang="en" sz="2400"/>
              <a:t>How has the temperature changed, is there a pattern and how much deviation is it?</a:t>
            </a:r>
            <a:endParaRPr baseline="30000" sz="2400"/>
          </a:p>
          <a:p>
            <a:pPr indent="-381000" lvl="0" marL="457200" rtl="0" algn="l">
              <a:lnSpc>
                <a:spcPct val="95000"/>
              </a:lnSpc>
              <a:spcBef>
                <a:spcPts val="0"/>
              </a:spcBef>
              <a:spcAft>
                <a:spcPts val="0"/>
              </a:spcAft>
              <a:buSzPts val="2400"/>
              <a:buFont typeface="Avenir"/>
              <a:buAutoNum type="arabicPeriod"/>
            </a:pPr>
            <a:r>
              <a:rPr baseline="30000" lang="en" sz="2400"/>
              <a:t>Is there a correlation between population and climate change?</a:t>
            </a:r>
            <a:endParaRPr baseline="30000" sz="2400"/>
          </a:p>
          <a:p>
            <a:pPr indent="-381000" lvl="0" marL="457200" rtl="0" algn="l">
              <a:lnSpc>
                <a:spcPct val="95000"/>
              </a:lnSpc>
              <a:spcBef>
                <a:spcPts val="0"/>
              </a:spcBef>
              <a:spcAft>
                <a:spcPts val="0"/>
              </a:spcAft>
              <a:buSzPts val="2400"/>
              <a:buFont typeface="Avenir"/>
              <a:buAutoNum type="arabicPeriod"/>
            </a:pPr>
            <a:r>
              <a:rPr baseline="30000" lang="en" sz="2400"/>
              <a:t>Based on the given dataset history, can we predict what the temperature in these places would be next year?</a:t>
            </a:r>
            <a:endParaRPr baseline="30000" sz="2400"/>
          </a:p>
          <a:p>
            <a:pPr indent="0" lvl="0" marL="0" rtl="0" algn="l">
              <a:lnSpc>
                <a:spcPct val="95000"/>
              </a:lnSpc>
              <a:spcBef>
                <a:spcPts val="1200"/>
              </a:spcBef>
              <a:spcAft>
                <a:spcPts val="0"/>
              </a:spcAft>
              <a:buSzPts val="852"/>
              <a:buNone/>
            </a:pPr>
            <a:r>
              <a:t/>
            </a:r>
            <a:endParaRPr baseline="30000" sz="2197">
              <a:latin typeface="Arial"/>
              <a:ea typeface="Arial"/>
              <a:cs typeface="Arial"/>
              <a:sym typeface="Arial"/>
            </a:endParaRPr>
          </a:p>
          <a:p>
            <a:pPr indent="0" lvl="0" marL="0" rtl="0" algn="l">
              <a:lnSpc>
                <a:spcPct val="95000"/>
              </a:lnSpc>
              <a:spcBef>
                <a:spcPts val="1200"/>
              </a:spcBef>
              <a:spcAft>
                <a:spcPts val="1200"/>
              </a:spcAft>
              <a:buSzPts val="852"/>
              <a:buNone/>
            </a:pPr>
            <a:r>
              <a:t/>
            </a:r>
            <a:endParaRPr baseline="30000" sz="1704">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105255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2400"/>
              <a:buFont typeface="Avenir"/>
              <a:buNone/>
            </a:pPr>
            <a:r>
              <a:rPr b="1" lang="en" sz="3500"/>
              <a:t>Research Analysis</a:t>
            </a:r>
            <a:endParaRPr b="1" sz="3500"/>
          </a:p>
        </p:txBody>
      </p:sp>
      <p:sp>
        <p:nvSpPr>
          <p:cNvPr id="91" name="Google Shape;91;p2"/>
          <p:cNvSpPr txBox="1"/>
          <p:nvPr>
            <p:ph idx="1" type="body"/>
          </p:nvPr>
        </p:nvSpPr>
        <p:spPr>
          <a:xfrm>
            <a:off x="4614700" y="1827675"/>
            <a:ext cx="4249800" cy="1697400"/>
          </a:xfrm>
          <a:prstGeom prst="rect">
            <a:avLst/>
          </a:prstGeom>
          <a:noFill/>
          <a:ln>
            <a:noFill/>
          </a:ln>
        </p:spPr>
        <p:txBody>
          <a:bodyPr anchorCtr="0" anchor="t" bIns="91425" lIns="91425" spcFirstLastPara="1" rIns="91425" wrap="square" tIns="91425">
            <a:normAutofit/>
          </a:bodyPr>
          <a:lstStyle/>
          <a:p>
            <a:pPr indent="0" lvl="0" marL="0" rtl="0" algn="l">
              <a:lnSpc>
                <a:spcPct val="110000"/>
              </a:lnSpc>
              <a:spcBef>
                <a:spcPts val="1200"/>
              </a:spcBef>
              <a:spcAft>
                <a:spcPts val="1200"/>
              </a:spcAft>
              <a:buClr>
                <a:schemeClr val="dk1"/>
              </a:buClr>
              <a:buSzPts val="1405"/>
              <a:buNone/>
            </a:pPr>
            <a:r>
              <a:rPr lang="en" sz="1700">
                <a:latin typeface="Arial"/>
                <a:ea typeface="Arial"/>
                <a:cs typeface="Arial"/>
                <a:sym typeface="Arial"/>
              </a:rPr>
              <a:t>Utilizing open-source tools and datasets sourced from Kaggle, our analysis revealed several compelling insights into the rapidly increasing temperature changes in global locations.</a:t>
            </a:r>
            <a:endParaRPr sz="3683"/>
          </a:p>
        </p:txBody>
      </p:sp>
      <p:pic>
        <p:nvPicPr>
          <p:cNvPr descr="A map of the world&#10;&#10;Description automatically generated" id="92" name="Google Shape;92;p2"/>
          <p:cNvPicPr preferRelativeResize="0"/>
          <p:nvPr/>
        </p:nvPicPr>
        <p:blipFill rotWithShape="1">
          <a:blip r:embed="rId3">
            <a:alphaModFix/>
          </a:blip>
          <a:srcRect b="0" l="0" r="0" t="0"/>
          <a:stretch/>
        </p:blipFill>
        <p:spPr>
          <a:xfrm>
            <a:off x="293998" y="1289097"/>
            <a:ext cx="4074300" cy="2774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3137225" y="268525"/>
            <a:ext cx="5957400" cy="914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990"/>
              <a:buFont typeface="Avenir"/>
              <a:buNone/>
            </a:pPr>
            <a:r>
              <a:rPr b="1" lang="en" sz="3600"/>
              <a:t>Open-source Tools</a:t>
            </a:r>
            <a:endParaRPr b="1" sz="3600"/>
          </a:p>
        </p:txBody>
      </p:sp>
      <p:sp>
        <p:nvSpPr>
          <p:cNvPr id="98" name="Google Shape;98;p3"/>
          <p:cNvSpPr txBox="1"/>
          <p:nvPr>
            <p:ph idx="1" type="body"/>
          </p:nvPr>
        </p:nvSpPr>
        <p:spPr>
          <a:xfrm>
            <a:off x="4509675" y="1567900"/>
            <a:ext cx="4058100" cy="3390300"/>
          </a:xfrm>
          <a:prstGeom prst="rect">
            <a:avLst/>
          </a:prstGeom>
          <a:noFill/>
          <a:ln>
            <a:noFill/>
          </a:ln>
        </p:spPr>
        <p:txBody>
          <a:bodyPr anchorCtr="0" anchor="t" bIns="91425" lIns="91425" spcFirstLastPara="1" rIns="91425" wrap="square" tIns="91425">
            <a:normAutofit/>
          </a:bodyPr>
          <a:lstStyle/>
          <a:p>
            <a:pPr indent="-330200" lvl="0" marL="457200" rtl="0" algn="l">
              <a:lnSpc>
                <a:spcPct val="110000"/>
              </a:lnSpc>
              <a:spcBef>
                <a:spcPts val="0"/>
              </a:spcBef>
              <a:spcAft>
                <a:spcPts val="0"/>
              </a:spcAft>
              <a:buSzPts val="1600"/>
              <a:buFont typeface="Times New Roman"/>
              <a:buChar char="●"/>
            </a:pPr>
            <a:r>
              <a:rPr lang="en" sz="2400">
                <a:latin typeface="Times New Roman"/>
                <a:ea typeface="Times New Roman"/>
                <a:cs typeface="Times New Roman"/>
                <a:sym typeface="Times New Roman"/>
              </a:rPr>
              <a:t>Kaggle</a:t>
            </a:r>
            <a:endParaRPr sz="2400">
              <a:latin typeface="Times New Roman"/>
              <a:ea typeface="Times New Roman"/>
              <a:cs typeface="Times New Roman"/>
              <a:sym typeface="Times New Roman"/>
            </a:endParaRPr>
          </a:p>
          <a:p>
            <a:pPr indent="-330200" lvl="0" marL="457200" rtl="0" algn="l">
              <a:lnSpc>
                <a:spcPct val="110000"/>
              </a:lnSpc>
              <a:spcBef>
                <a:spcPts val="0"/>
              </a:spcBef>
              <a:spcAft>
                <a:spcPts val="0"/>
              </a:spcAft>
              <a:buSzPts val="1600"/>
              <a:buFont typeface="Times New Roman"/>
              <a:buChar char="●"/>
            </a:pPr>
            <a:r>
              <a:rPr lang="en"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a:p>
            <a:pPr indent="-228600" lvl="0" marL="457200" rtl="0" algn="l">
              <a:lnSpc>
                <a:spcPct val="110000"/>
              </a:lnSpc>
              <a:spcBef>
                <a:spcPts val="0"/>
              </a:spcBef>
              <a:spcAft>
                <a:spcPts val="0"/>
              </a:spcAft>
              <a:buClr>
                <a:schemeClr val="dk1"/>
              </a:buClr>
              <a:buSzPts val="1600"/>
              <a:buFont typeface="Times New Roman"/>
              <a:buNone/>
            </a:pPr>
            <a:r>
              <a:t/>
            </a:r>
            <a:endParaRPr sz="2400">
              <a:latin typeface="Times New Roman"/>
              <a:ea typeface="Times New Roman"/>
              <a:cs typeface="Times New Roman"/>
              <a:sym typeface="Times New Roman"/>
            </a:endParaRPr>
          </a:p>
        </p:txBody>
      </p:sp>
      <p:pic>
        <p:nvPicPr>
          <p:cNvPr descr="A cloud with locks and tools&#10;&#10;Description automatically generated" id="99" name="Google Shape;99;p3"/>
          <p:cNvPicPr preferRelativeResize="0"/>
          <p:nvPr/>
        </p:nvPicPr>
        <p:blipFill rotWithShape="1">
          <a:blip r:embed="rId3">
            <a:alphaModFix/>
          </a:blip>
          <a:srcRect b="0" l="0" r="0" t="0"/>
          <a:stretch/>
        </p:blipFill>
        <p:spPr>
          <a:xfrm>
            <a:off x="172529" y="1821583"/>
            <a:ext cx="4367123" cy="2470805"/>
          </a:xfrm>
          <a:prstGeom prst="rect">
            <a:avLst/>
          </a:prstGeom>
          <a:noFill/>
          <a:ln>
            <a:noFill/>
          </a:ln>
        </p:spPr>
      </p:pic>
      <p:sp>
        <p:nvSpPr>
          <p:cNvPr id="100" name="Google Shape;100;p3"/>
          <p:cNvSpPr txBox="1"/>
          <p:nvPr/>
        </p:nvSpPr>
        <p:spPr>
          <a:xfrm>
            <a:off x="1143000" y="4497388"/>
            <a:ext cx="6858000" cy="317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 sz="1400" u="none" cap="none" strike="noStrike">
                <a:solidFill>
                  <a:schemeClr val="lt2"/>
                </a:solidFill>
                <a:latin typeface="Arial"/>
                <a:ea typeface="Arial"/>
                <a:cs typeface="Arial"/>
                <a:sym typeface="Arial"/>
              </a:rPr>
              <a:t>ThePhoto by PhotoAuthor is licensed under CCYYSA.</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1052550" y="1529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2400"/>
              <a:buFont typeface="Avenir"/>
              <a:buNone/>
            </a:pPr>
            <a:r>
              <a:rPr b="1" lang="en" sz="3000"/>
              <a:t>Dataset</a:t>
            </a:r>
            <a:endParaRPr b="1" sz="3000"/>
          </a:p>
        </p:txBody>
      </p:sp>
      <p:sp>
        <p:nvSpPr>
          <p:cNvPr id="106" name="Google Shape;106;p4"/>
          <p:cNvSpPr txBox="1"/>
          <p:nvPr/>
        </p:nvSpPr>
        <p:spPr>
          <a:xfrm>
            <a:off x="7476375" y="1699100"/>
            <a:ext cx="1452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Columns: 10</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Rows: 5,000</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pic>
        <p:nvPicPr>
          <p:cNvPr id="107" name="Google Shape;107;p4"/>
          <p:cNvPicPr preferRelativeResize="0"/>
          <p:nvPr/>
        </p:nvPicPr>
        <p:blipFill>
          <a:blip r:embed="rId3">
            <a:alphaModFix/>
          </a:blip>
          <a:stretch>
            <a:fillRect/>
          </a:stretch>
        </p:blipFill>
        <p:spPr>
          <a:xfrm>
            <a:off x="637988" y="1307350"/>
            <a:ext cx="7868023" cy="3075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1158775" y="3648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2400"/>
              <a:buFont typeface="Avenir"/>
              <a:buNone/>
            </a:pPr>
            <a:r>
              <a:rPr b="1" lang="en" sz="3000"/>
              <a:t>Findings</a:t>
            </a:r>
            <a:endParaRPr b="1" sz="3000"/>
          </a:p>
        </p:txBody>
      </p:sp>
      <p:sp>
        <p:nvSpPr>
          <p:cNvPr id="113" name="Google Shape;113;p5"/>
          <p:cNvSpPr txBox="1"/>
          <p:nvPr>
            <p:ph idx="1" type="body"/>
          </p:nvPr>
        </p:nvSpPr>
        <p:spPr>
          <a:xfrm>
            <a:off x="0" y="1538250"/>
            <a:ext cx="8774700" cy="2463600"/>
          </a:xfrm>
          <a:prstGeom prst="rect">
            <a:avLst/>
          </a:prstGeom>
          <a:noFill/>
          <a:ln>
            <a:noFill/>
          </a:ln>
        </p:spPr>
        <p:txBody>
          <a:bodyPr anchorCtr="0" anchor="t" bIns="91425" lIns="91425" spcFirstLastPara="1" rIns="91425" wrap="square" tIns="91425">
            <a:normAutofit/>
          </a:bodyPr>
          <a:lstStyle/>
          <a:p>
            <a:pPr indent="0" lvl="0" marL="101600" rtl="0" algn="l">
              <a:lnSpc>
                <a:spcPct val="110000"/>
              </a:lnSpc>
              <a:spcBef>
                <a:spcPts val="0"/>
              </a:spcBef>
              <a:spcAft>
                <a:spcPts val="0"/>
              </a:spcAft>
              <a:buClr>
                <a:schemeClr val="dk1"/>
              </a:buClr>
              <a:buSzPts val="2000"/>
              <a:buNone/>
            </a:pPr>
            <a:r>
              <a:t/>
            </a:r>
            <a:endParaRPr sz="2000"/>
          </a:p>
          <a:p>
            <a:pPr indent="-355600" lvl="0" marL="457200" rtl="0" algn="l">
              <a:lnSpc>
                <a:spcPct val="110000"/>
              </a:lnSpc>
              <a:spcBef>
                <a:spcPts val="0"/>
              </a:spcBef>
              <a:spcAft>
                <a:spcPts val="0"/>
              </a:spcAft>
              <a:buClr>
                <a:schemeClr val="dk1"/>
              </a:buClr>
              <a:buSzPts val="2000"/>
              <a:buChar char="●"/>
            </a:pPr>
            <a:r>
              <a:rPr lang="en" sz="2000"/>
              <a:t>The top 10 places with the highest temp. change</a:t>
            </a:r>
            <a:endParaRPr sz="2000"/>
          </a:p>
          <a:p>
            <a:pPr indent="-355600" lvl="0" marL="457200" rtl="0" algn="l">
              <a:lnSpc>
                <a:spcPct val="110000"/>
              </a:lnSpc>
              <a:spcBef>
                <a:spcPts val="0"/>
              </a:spcBef>
              <a:spcAft>
                <a:spcPts val="0"/>
              </a:spcAft>
              <a:buClr>
                <a:schemeClr val="dk1"/>
              </a:buClr>
              <a:buSzPts val="2000"/>
              <a:buChar char="●"/>
            </a:pPr>
            <a:r>
              <a:rPr lang="en" sz="2000"/>
              <a:t>The top 10 places with the lowest temp. change</a:t>
            </a:r>
            <a:endParaRPr/>
          </a:p>
          <a:p>
            <a:pPr indent="-355600" lvl="0" marL="457200" rtl="0" algn="l">
              <a:lnSpc>
                <a:spcPct val="110000"/>
              </a:lnSpc>
              <a:spcBef>
                <a:spcPts val="0"/>
              </a:spcBef>
              <a:spcAft>
                <a:spcPts val="0"/>
              </a:spcAft>
              <a:buClr>
                <a:schemeClr val="dk1"/>
              </a:buClr>
              <a:buSzPts val="2000"/>
              <a:buChar char="●"/>
            </a:pPr>
            <a:r>
              <a:rPr lang="en" sz="2000"/>
              <a:t>Over the course of a 20 year period</a:t>
            </a:r>
            <a:endParaRPr/>
          </a:p>
          <a:p>
            <a:pPr indent="-355600" lvl="0" marL="457200" rtl="0" algn="l">
              <a:lnSpc>
                <a:spcPct val="110000"/>
              </a:lnSpc>
              <a:spcBef>
                <a:spcPts val="0"/>
              </a:spcBef>
              <a:spcAft>
                <a:spcPts val="0"/>
              </a:spcAft>
              <a:buClr>
                <a:schemeClr val="dk1"/>
              </a:buClr>
              <a:buSzPts val="2000"/>
              <a:buChar char="●"/>
            </a:pPr>
            <a:r>
              <a:rPr lang="en" sz="2000"/>
              <a:t>Most rapidly changing climate location</a:t>
            </a:r>
            <a:endParaRPr sz="2000"/>
          </a:p>
          <a:p>
            <a:pPr indent="0" lvl="0" marL="101600" rtl="0" algn="l">
              <a:lnSpc>
                <a:spcPct val="110000"/>
              </a:lnSpc>
              <a:spcBef>
                <a:spcPts val="0"/>
              </a:spcBef>
              <a:spcAft>
                <a:spcPts val="0"/>
              </a:spcAft>
              <a:buClr>
                <a:schemeClr val="dk1"/>
              </a:buClr>
              <a:buSzPts val="2000"/>
              <a:buNone/>
            </a:pPr>
            <a:r>
              <a:t/>
            </a:r>
            <a:endParaRPr sz="2000"/>
          </a:p>
        </p:txBody>
      </p:sp>
      <p:pic>
        <p:nvPicPr>
          <p:cNvPr descr="A map of the north pole&#10;&#10;Description automatically generated" id="114" name="Google Shape;114;p5"/>
          <p:cNvPicPr preferRelativeResize="0"/>
          <p:nvPr/>
        </p:nvPicPr>
        <p:blipFill rotWithShape="1">
          <a:blip r:embed="rId3">
            <a:alphaModFix/>
          </a:blip>
          <a:srcRect b="0" l="0" r="0" t="0"/>
          <a:stretch/>
        </p:blipFill>
        <p:spPr>
          <a:xfrm>
            <a:off x="6156993" y="542329"/>
            <a:ext cx="2857500" cy="2857500"/>
          </a:xfrm>
          <a:prstGeom prst="rect">
            <a:avLst/>
          </a:prstGeom>
          <a:noFill/>
          <a:ln>
            <a:noFill/>
          </a:ln>
        </p:spPr>
      </p:pic>
      <p:sp>
        <p:nvSpPr>
          <p:cNvPr id="115" name="Google Shape;115;p5"/>
          <p:cNvSpPr txBox="1"/>
          <p:nvPr/>
        </p:nvSpPr>
        <p:spPr>
          <a:xfrm>
            <a:off x="3143250" y="4507302"/>
            <a:ext cx="2857500" cy="3175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ThePhoto by PhotoAuthor is licensed under CCYYSA.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venir"/>
              <a:buNone/>
            </a:pPr>
            <a:r>
              <a:rPr b="1" lang="en" sz="2300"/>
              <a:t>Graphical Data</a:t>
            </a:r>
            <a:endParaRPr b="1" sz="2300"/>
          </a:p>
          <a:p>
            <a:pPr indent="0" lvl="0" marL="0" rtl="0" algn="l">
              <a:lnSpc>
                <a:spcPct val="90000"/>
              </a:lnSpc>
              <a:spcBef>
                <a:spcPts val="0"/>
              </a:spcBef>
              <a:spcAft>
                <a:spcPts val="0"/>
              </a:spcAft>
              <a:buClr>
                <a:schemeClr val="dk1"/>
              </a:buClr>
              <a:buSzPts val="2400"/>
              <a:buFont typeface="Avenir"/>
              <a:buNone/>
            </a:pPr>
            <a:r>
              <a:t/>
            </a:r>
            <a:endParaRPr/>
          </a:p>
        </p:txBody>
      </p:sp>
      <p:pic>
        <p:nvPicPr>
          <p:cNvPr id="121" name="Google Shape;121;p7"/>
          <p:cNvPicPr preferRelativeResize="0"/>
          <p:nvPr/>
        </p:nvPicPr>
        <p:blipFill>
          <a:blip r:embed="rId3">
            <a:alphaModFix/>
          </a:blip>
          <a:stretch>
            <a:fillRect/>
          </a:stretch>
        </p:blipFill>
        <p:spPr>
          <a:xfrm>
            <a:off x="0" y="1165200"/>
            <a:ext cx="6334505" cy="3334276"/>
          </a:xfrm>
          <a:prstGeom prst="rect">
            <a:avLst/>
          </a:prstGeom>
          <a:noFill/>
          <a:ln>
            <a:noFill/>
          </a:ln>
        </p:spPr>
      </p:pic>
      <p:pic>
        <p:nvPicPr>
          <p:cNvPr id="122" name="Google Shape;122;p7"/>
          <p:cNvPicPr preferRelativeResize="0"/>
          <p:nvPr/>
        </p:nvPicPr>
        <p:blipFill>
          <a:blip r:embed="rId4">
            <a:alphaModFix/>
          </a:blip>
          <a:stretch>
            <a:fillRect/>
          </a:stretch>
        </p:blipFill>
        <p:spPr>
          <a:xfrm>
            <a:off x="6334500" y="1052850"/>
            <a:ext cx="2809500" cy="3446625"/>
          </a:xfrm>
          <a:prstGeom prst="rect">
            <a:avLst/>
          </a:prstGeom>
          <a:noFill/>
          <a:ln>
            <a:noFill/>
          </a:ln>
        </p:spPr>
      </p:pic>
      <p:sp>
        <p:nvSpPr>
          <p:cNvPr id="123" name="Google Shape;123;p7"/>
          <p:cNvSpPr txBox="1"/>
          <p:nvPr/>
        </p:nvSpPr>
        <p:spPr>
          <a:xfrm>
            <a:off x="3143250" y="4668627"/>
            <a:ext cx="2857500" cy="3174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lnSpc>
                <a:spcPct val="100000"/>
              </a:lnSpc>
              <a:spcBef>
                <a:spcPts val="0"/>
              </a:spcBef>
              <a:spcAft>
                <a:spcPts val="0"/>
              </a:spcAft>
              <a:buNone/>
            </a:pPr>
            <a:r>
              <a:rPr lang="en">
                <a:solidFill>
                  <a:schemeClr val="lt2"/>
                </a:solidFill>
              </a:rPr>
              <a:t>Map Produced Using Cartopy and Jupyter notebook with a dataset derived from the FAOSTAT dataset</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Toni Holden-Mcgee</dc:creator>
</cp:coreProperties>
</file>